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g9Pis3/XefZmXOTzUKuo9xS2vZ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14" name="Google Shape;14;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20" name="Google Shape;20;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6"/>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7"/>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7"/>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7"/>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0"/>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304282" y="1448226"/>
            <a:ext cx="3934778" cy="7147983"/>
          </a:xfrm>
          <a:prstGeom prst="rect">
            <a:avLst/>
          </a:prstGeom>
          <a:noFill/>
          <a:ln>
            <a:noFill/>
          </a:ln>
        </p:spPr>
      </p:sp>
      <p:sp>
        <p:nvSpPr>
          <p:cNvPr id="64" name="Google Shape;64;p11"/>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flipH="1">
            <a:off x="0" y="1"/>
            <a:ext cx="7772400" cy="4383156"/>
          </a:xfrm>
          <a:custGeom>
            <a:rect b="b" l="l" r="r" t="t"/>
            <a:pathLst>
              <a:path extrusionOk="0" h="4383156" w="7753384">
                <a:moveTo>
                  <a:pt x="7753384" y="0"/>
                </a:moveTo>
                <a:lnTo>
                  <a:pt x="0" y="0"/>
                </a:lnTo>
                <a:lnTo>
                  <a:pt x="0" y="4123553"/>
                </a:lnTo>
                <a:lnTo>
                  <a:pt x="186811" y="4158724"/>
                </a:lnTo>
                <a:cubicBezTo>
                  <a:pt x="1017284" y="4303917"/>
                  <a:pt x="1914340" y="4383156"/>
                  <a:pt x="2850155" y="4383156"/>
                </a:cubicBezTo>
                <a:cubicBezTo>
                  <a:pt x="4699851" y="4383156"/>
                  <a:pt x="6398122" y="4073584"/>
                  <a:pt x="7730118" y="3557028"/>
                </a:cubicBezTo>
                <a:lnTo>
                  <a:pt x="7753384" y="3547100"/>
                </a:lnTo>
                <a:close/>
              </a:path>
            </a:pathLst>
          </a:custGeom>
          <a:solidFill>
            <a:srgbClr val="E10F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E10F1B"/>
              </a:solidFill>
              <a:latin typeface="Calibri"/>
              <a:ea typeface="Calibri"/>
              <a:cs typeface="Calibri"/>
              <a:sym typeface="Calibri"/>
            </a:endParaRPr>
          </a:p>
        </p:txBody>
      </p:sp>
      <p:sp>
        <p:nvSpPr>
          <p:cNvPr id="85" name="Google Shape;85;p1"/>
          <p:cNvSpPr txBox="1"/>
          <p:nvPr/>
        </p:nvSpPr>
        <p:spPr>
          <a:xfrm>
            <a:off x="616225" y="4605826"/>
            <a:ext cx="4412975" cy="36379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000" u="none" cap="none" strike="noStrike">
                <a:solidFill>
                  <a:srgbClr val="E10F1B"/>
                </a:solidFill>
                <a:latin typeface="Calibri"/>
                <a:ea typeface="Calibri"/>
                <a:cs typeface="Calibri"/>
                <a:sym typeface="Calibri"/>
              </a:rPr>
              <a:t>In the same way we probably should have double checked our headline, you should double check your benefits. </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You don't need to do anything to stay on your current plans. But if your situation has changed or you just want to see if there are more affordable plans out there, take 10 minutes and review your options with ALEX, our virtual benefits counselor.</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2000">
                <a:solidFill>
                  <a:srgbClr val="8E0C70"/>
                </a:solidFill>
                <a:latin typeface="Calibri"/>
                <a:ea typeface="Calibri"/>
                <a:cs typeface="Calibri"/>
                <a:sym typeface="Calibri"/>
              </a:rPr>
              <a:t>Before you enroll, give it a try at &lt;www.sampleURL.com&gt;.</a:t>
            </a:r>
            <a:endParaRPr/>
          </a:p>
        </p:txBody>
      </p:sp>
      <p:sp>
        <p:nvSpPr>
          <p:cNvPr id="86" name="Google Shape;86;p1"/>
          <p:cNvSpPr/>
          <p:nvPr/>
        </p:nvSpPr>
        <p:spPr>
          <a:xfrm>
            <a:off x="5644208" y="6936948"/>
            <a:ext cx="1267835" cy="1271016"/>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QR CODE HERE</a:t>
            </a:r>
            <a:endParaRPr sz="1800">
              <a:solidFill>
                <a:schemeClr val="dk1"/>
              </a:solidFill>
              <a:latin typeface="Calibri"/>
              <a:ea typeface="Calibri"/>
              <a:cs typeface="Calibri"/>
              <a:sym typeface="Calibri"/>
            </a:endParaRPr>
          </a:p>
        </p:txBody>
      </p:sp>
      <p:sp>
        <p:nvSpPr>
          <p:cNvPr id="87" name="Google Shape;87;p1"/>
          <p:cNvSpPr/>
          <p:nvPr/>
        </p:nvSpPr>
        <p:spPr>
          <a:xfrm>
            <a:off x="4899991" y="8568201"/>
            <a:ext cx="2012052" cy="985763"/>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pic>
        <p:nvPicPr>
          <p:cNvPr descr="A picture containing text, clock, sign&#10;&#10;Description automatically generated" id="88" name="Google Shape;88;p1"/>
          <p:cNvPicPr preferRelativeResize="0"/>
          <p:nvPr/>
        </p:nvPicPr>
        <p:blipFill rotWithShape="1">
          <a:blip r:embed="rId3">
            <a:alphaModFix/>
          </a:blip>
          <a:srcRect b="0" l="0" r="0" t="0"/>
          <a:stretch/>
        </p:blipFill>
        <p:spPr>
          <a:xfrm>
            <a:off x="616225" y="8469726"/>
            <a:ext cx="2595312" cy="1133933"/>
          </a:xfrm>
          <a:prstGeom prst="rect">
            <a:avLst/>
          </a:prstGeom>
          <a:noFill/>
          <a:ln>
            <a:noFill/>
          </a:ln>
        </p:spPr>
      </p:pic>
      <p:sp>
        <p:nvSpPr>
          <p:cNvPr id="89" name="Google Shape;89;p1"/>
          <p:cNvSpPr txBox="1"/>
          <p:nvPr/>
        </p:nvSpPr>
        <p:spPr>
          <a:xfrm>
            <a:off x="616225" y="1638369"/>
            <a:ext cx="3797301" cy="2097947"/>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5400">
                <a:solidFill>
                  <a:schemeClr val="lt1"/>
                </a:solidFill>
                <a:latin typeface="Calibri"/>
                <a:ea typeface="Calibri"/>
                <a:cs typeface="Calibri"/>
                <a:sym typeface="Calibri"/>
              </a:rPr>
              <a:t>Cross your I’s and dot your T’s</a:t>
            </a:r>
            <a:endParaRPr/>
          </a:p>
        </p:txBody>
      </p:sp>
      <p:sp>
        <p:nvSpPr>
          <p:cNvPr id="90" name="Google Shape;90;p1"/>
          <p:cNvSpPr txBox="1"/>
          <p:nvPr/>
        </p:nvSpPr>
        <p:spPr>
          <a:xfrm>
            <a:off x="616226" y="587945"/>
            <a:ext cx="3181074"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chemeClr val="lt1"/>
                </a:solidFill>
                <a:latin typeface="Calibri"/>
                <a:ea typeface="Calibri"/>
                <a:cs typeface="Calibri"/>
                <a:sym typeface="Calibri"/>
              </a:rPr>
              <a:t>Open enrollment is coming</a:t>
            </a:r>
            <a:endParaRPr/>
          </a:p>
        </p:txBody>
      </p:sp>
      <p:pic>
        <p:nvPicPr>
          <p:cNvPr id="91" name="Google Shape;91;p1"/>
          <p:cNvPicPr preferRelativeResize="0"/>
          <p:nvPr/>
        </p:nvPicPr>
        <p:blipFill rotWithShape="1">
          <a:blip r:embed="rId4">
            <a:alphaModFix/>
          </a:blip>
          <a:srcRect b="0" l="-4539" r="37114" t="23592"/>
          <a:stretch/>
        </p:blipFill>
        <p:spPr>
          <a:xfrm>
            <a:off x="4171092" y="-1"/>
            <a:ext cx="3601308" cy="647567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