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3657600" cy="54864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280">
          <p15:clr>
            <a:srgbClr val="A4A3A4"/>
          </p15:clr>
        </p15:guide>
        <p15:guide id="2" pos="4590">
          <p15:clr>
            <a:srgbClr val="A4A3A4"/>
          </p15:clr>
        </p15:guide>
        <p15:guide id="3" pos="272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qTc0HR30yNoMSFxcLpDADGzrr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80" orient="horz"/>
        <p:guide pos="4590"/>
        <p:guide pos="272"/>
        <p:guide pos="1056" orient="horz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ProximaNova-boldItalic.fntdata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2071688" y="0"/>
            <a:ext cx="1584325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2071688" y="5211763"/>
            <a:ext cx="1584325" cy="2746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365125" y="2640013"/>
            <a:ext cx="2927350" cy="2160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" name="Google Shape;63;p1:notes"/>
          <p:cNvSpPr/>
          <p:nvPr>
            <p:ph idx="2" type="sldImg"/>
          </p:nvPr>
        </p:nvSpPr>
        <p:spPr>
          <a:xfrm>
            <a:off x="1112838" y="685800"/>
            <a:ext cx="1431925" cy="1851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obj">
  <p:cSld name="OBJECT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0" y="0"/>
            <a:ext cx="7772400" cy="3862200"/>
          </a:xfrm>
          <a:prstGeom prst="rect">
            <a:avLst/>
          </a:prstGeom>
          <a:gradFill>
            <a:gsLst>
              <a:gs pos="0">
                <a:srgbClr val="73DFC1"/>
              </a:gs>
              <a:gs pos="56000">
                <a:srgbClr val="058467"/>
              </a:gs>
              <a:gs pos="100000">
                <a:srgbClr val="03654F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49">
              <a:solidFill>
                <a:srgbClr val="02344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02625" y="2531051"/>
            <a:ext cx="993100" cy="9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3"/>
          <p:cNvPicPr preferRelativeResize="0"/>
          <p:nvPr/>
        </p:nvPicPr>
        <p:blipFill rotWithShape="1">
          <a:blip r:embed="rId3">
            <a:alphaModFix/>
          </a:blip>
          <a:srcRect b="21060" l="0" r="0" t="0"/>
          <a:stretch/>
        </p:blipFill>
        <p:spPr>
          <a:xfrm>
            <a:off x="4197850" y="507151"/>
            <a:ext cx="3079351" cy="335505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"/>
          <p:cNvSpPr/>
          <p:nvPr/>
        </p:nvSpPr>
        <p:spPr>
          <a:xfrm rot="5400000">
            <a:off x="3352338" y="175088"/>
            <a:ext cx="1067725" cy="7773900"/>
          </a:xfrm>
          <a:prstGeom prst="flowChartInputOutpu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46350" y="301676"/>
            <a:ext cx="993100" cy="96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ctrTitle"/>
          </p:nvPr>
        </p:nvSpPr>
        <p:spPr>
          <a:xfrm>
            <a:off x="582930" y="3118106"/>
            <a:ext cx="66065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subTitle"/>
          </p:nvPr>
        </p:nvSpPr>
        <p:spPr>
          <a:xfrm>
            <a:off x="1165860" y="5632706"/>
            <a:ext cx="54406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2" type="body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758906" y="81341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537866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81320" y="11641"/>
            <a:ext cx="954009" cy="0"/>
          </a:xfrm>
          <a:custGeom>
            <a:rect b="b" l="l" r="r" t="t"/>
            <a:pathLst>
              <a:path extrusionOk="0" h="120000" w="448945">
                <a:moveTo>
                  <a:pt x="448589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598444" y="116172"/>
            <a:ext cx="0" cy="9861657"/>
          </a:xfrm>
          <a:custGeom>
            <a:rect b="b" l="l" r="r" t="t"/>
            <a:pathLst>
              <a:path extrusionOk="0" h="5379085" w="120000">
                <a:moveTo>
                  <a:pt x="0" y="0"/>
                </a:moveTo>
                <a:lnTo>
                  <a:pt x="0" y="537866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6722779" y="10046759"/>
            <a:ext cx="954009" cy="0"/>
          </a:xfrm>
          <a:custGeom>
            <a:rect b="b" l="l" r="r" t="t"/>
            <a:pathLst>
              <a:path extrusionOk="0" h="120000" w="448945">
                <a:moveTo>
                  <a:pt x="0" y="0"/>
                </a:moveTo>
                <a:lnTo>
                  <a:pt x="44858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7717453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19011"/>
                </a:moveTo>
                <a:lnTo>
                  <a:pt x="19507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6598445" y="11630"/>
            <a:ext cx="41831" cy="34925"/>
          </a:xfrm>
          <a:custGeom>
            <a:rect b="b" l="l" r="r" t="t"/>
            <a:pathLst>
              <a:path extrusionOk="0" h="19050" w="19685">
                <a:moveTo>
                  <a:pt x="19507" y="0"/>
                </a:moveTo>
                <a:lnTo>
                  <a:pt x="0" y="0"/>
                </a:lnTo>
                <a:lnTo>
                  <a:pt x="0" y="19011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6598445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0"/>
                </a:moveTo>
                <a:lnTo>
                  <a:pt x="0" y="18999"/>
                </a:lnTo>
                <a:lnTo>
                  <a:pt x="19507" y="1899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7717453" y="10011917"/>
            <a:ext cx="41831" cy="34925"/>
          </a:xfrm>
          <a:custGeom>
            <a:rect b="b" l="l" r="r" t="t"/>
            <a:pathLst>
              <a:path extrusionOk="0" h="19050" w="19685">
                <a:moveTo>
                  <a:pt x="0" y="18999"/>
                </a:moveTo>
                <a:lnTo>
                  <a:pt x="19507" y="18999"/>
                </a:lnTo>
                <a:lnTo>
                  <a:pt x="19507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7745413" y="92423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2394915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2536000" y="23284"/>
            <a:ext cx="5089843" cy="0"/>
          </a:xfrm>
          <a:custGeom>
            <a:rect b="b" l="l" r="r" t="t"/>
            <a:pathLst>
              <a:path extrusionOk="0" h="120000" w="2395220">
                <a:moveTo>
                  <a:pt x="2394915" y="0"/>
                </a:move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455863" y="127002"/>
            <a:ext cx="0" cy="4391236"/>
          </a:xfrm>
          <a:custGeom>
            <a:rect b="b" l="l" r="r" t="t"/>
            <a:pathLst>
              <a:path extrusionOk="0" h="2395220" w="120000">
                <a:moveTo>
                  <a:pt x="0" y="0"/>
                </a:moveTo>
                <a:lnTo>
                  <a:pt x="0" y="2394915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2576074" y="4586816"/>
            <a:ext cx="5089843" cy="0"/>
          </a:xfrm>
          <a:custGeom>
            <a:rect b="b" l="l" r="r" t="t"/>
            <a:pathLst>
              <a:path extrusionOk="0" h="120000" w="2395220">
                <a:moveTo>
                  <a:pt x="0" y="0"/>
                </a:moveTo>
                <a:lnTo>
                  <a:pt x="2394915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705336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18859"/>
                </a:moveTo>
                <a:lnTo>
                  <a:pt x="18859" y="0"/>
                </a:lnTo>
                <a:lnTo>
                  <a:pt x="0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455863" y="23279"/>
            <a:ext cx="40481" cy="34925"/>
          </a:xfrm>
          <a:custGeom>
            <a:rect b="b" l="l" r="r" t="t"/>
            <a:pathLst>
              <a:path extrusionOk="0" h="19050" w="19050">
                <a:moveTo>
                  <a:pt x="18859" y="0"/>
                </a:moveTo>
                <a:lnTo>
                  <a:pt x="0" y="0"/>
                </a:lnTo>
                <a:lnTo>
                  <a:pt x="0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2455863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0"/>
                </a:moveTo>
                <a:lnTo>
                  <a:pt x="0" y="18859"/>
                </a:lnTo>
                <a:lnTo>
                  <a:pt x="18859" y="18859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7705336" y="4552235"/>
            <a:ext cx="40481" cy="34925"/>
          </a:xfrm>
          <a:custGeom>
            <a:rect b="b" l="l" r="r" t="t"/>
            <a:pathLst>
              <a:path extrusionOk="0" h="19050" w="19050">
                <a:moveTo>
                  <a:pt x="0" y="18859"/>
                </a:moveTo>
                <a:lnTo>
                  <a:pt x="18859" y="18859"/>
                </a:lnTo>
                <a:lnTo>
                  <a:pt x="18859" y="0"/>
                </a:lnTo>
              </a:path>
            </a:pathLst>
          </a:cu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 txBox="1"/>
          <p:nvPr>
            <p:ph type="title"/>
          </p:nvPr>
        </p:nvSpPr>
        <p:spPr>
          <a:xfrm>
            <a:off x="388620" y="402338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" type="body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2642616" y="9354314"/>
            <a:ext cx="2487168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388620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5596128" y="9354314"/>
            <a:ext cx="1787652" cy="5401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9"/>
              <a:buFont typeface="Arial"/>
              <a:buNone/>
              <a:defRPr b="0" i="0" sz="350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551375" y="1000325"/>
            <a:ext cx="3475200" cy="16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3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Benefits support the way you want to be supported.</a:t>
            </a:r>
            <a:endParaRPr b="1" i="0" sz="3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551375" y="4178925"/>
            <a:ext cx="49710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don’t have time to spend hours meticulously lining up benefits PDFs side-by-side to try and spot the difference between plans. Instead, speed up your decision-making process with a recommendation from ALEX Go.</a:t>
            </a:r>
            <a:endParaRPr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5334000" y="8705850"/>
            <a:ext cx="2012100" cy="993300"/>
          </a:xfrm>
          <a:prstGeom prst="rect">
            <a:avLst/>
          </a:prstGeom>
          <a:solidFill>
            <a:srgbClr val="D8D8D8">
              <a:alpha val="74509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ock, sign&#10;&#10;Description automatically generated" id="68" name="Google Shape;6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375" y="8779075"/>
            <a:ext cx="2105850" cy="92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"/>
          <p:cNvSpPr/>
          <p:nvPr/>
        </p:nvSpPr>
        <p:spPr>
          <a:xfrm>
            <a:off x="6064514" y="7086600"/>
            <a:ext cx="1281600" cy="1266300"/>
          </a:xfrm>
          <a:prstGeom prst="rect">
            <a:avLst/>
          </a:prstGeom>
          <a:solidFill>
            <a:srgbClr val="D8D8D8">
              <a:alpha val="74509"/>
            </a:srgbClr>
          </a:solidFill>
          <a:ln>
            <a:noFill/>
          </a:ln>
        </p:spPr>
        <p:txBody>
          <a:bodyPr anchorCtr="0" anchor="ctr" bIns="64725" lIns="129500" spcFirstLastPara="1" rIns="129500" wrap="square" tIns="64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551375" y="5203107"/>
            <a:ext cx="1890000" cy="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50">
                <a:latin typeface="Proxima Nova"/>
                <a:ea typeface="Proxima Nova"/>
                <a:cs typeface="Proxima Nova"/>
                <a:sym typeface="Proxima Nova"/>
              </a:rPr>
              <a:t>WITH ALEX GO, YOU CAN:</a:t>
            </a:r>
            <a:endParaRPr sz="1050"/>
          </a:p>
        </p:txBody>
      </p:sp>
      <p:sp>
        <p:nvSpPr>
          <p:cNvPr id="71" name="Google Shape;71;p1"/>
          <p:cNvSpPr txBox="1"/>
          <p:nvPr/>
        </p:nvSpPr>
        <p:spPr>
          <a:xfrm>
            <a:off x="551375" y="5468063"/>
            <a:ext cx="5123400" cy="18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7616" lvl="0" marL="30175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personalized benefits advice at your own pace with a text-based experience in either English or Spanish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6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your plans with a family member’s plans to figure out which option gives you the best coverage for the lowest cost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6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money by comparing prescription costs, forecasting HSA savings, and more 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6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unbiased overviews of voluntary benefits like hospital indemnity or critical illness and accident coverage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7616" lvl="0" marL="301752" marR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50"/>
              <a:buFont typeface="Calibri"/>
              <a:buChar char="●"/>
            </a:pPr>
            <a:r>
              <a:rPr lang="en-US" sz="1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support on the go with an experience that works just as well on your computer or your phone</a:t>
            </a:r>
            <a:endParaRPr sz="1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551375" y="7740838"/>
            <a:ext cx="4782600" cy="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Ready to see what ALEX suggests for you? </a:t>
            </a:r>
            <a:b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</a:t>
            </a:r>
            <a:r>
              <a:rPr b="1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&lt;sampleURL.com&gt;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2019-09-26T16:53:50Z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2019-09-26T00:00:00Z</vt:filetime>
  </property>
</Properties>
</file>