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3657600" cy="5486400"/>
  <p:embeddedFontLst>
    <p:embeddedFont>
      <p:font typeface="Proxima Nov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280">
          <p15:clr>
            <a:srgbClr val="A4A3A4"/>
          </p15:clr>
        </p15:guide>
        <p15:guide id="2" pos="4590">
          <p15:clr>
            <a:srgbClr val="A4A3A4"/>
          </p15:clr>
        </p15:guide>
        <p15:guide id="3" pos="272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PsBQiIMLQwWqV53hWXFct2fxS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280" orient="horz"/>
        <p:guide pos="4590"/>
        <p:guide pos="272"/>
        <p:guide pos="1056" orient="horz"/>
        <p:guide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ProximaNova-boldItalic.fntdata"/><Relationship Id="rId9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1584325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2071688" y="0"/>
            <a:ext cx="1584325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2838" y="685800"/>
            <a:ext cx="1431925" cy="1851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5211763"/>
            <a:ext cx="1584325" cy="2746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2071688" y="5211763"/>
            <a:ext cx="1584325" cy="2746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/>
          <p:nvPr>
            <p:ph idx="1" type="body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1:notes"/>
          <p:cNvSpPr/>
          <p:nvPr>
            <p:ph idx="2" type="sldImg"/>
          </p:nvPr>
        </p:nvSpPr>
        <p:spPr>
          <a:xfrm>
            <a:off x="1112838" y="685800"/>
            <a:ext cx="1431925" cy="1851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obj">
  <p:cSld name="OBJECT"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0" y="0"/>
            <a:ext cx="7772400" cy="3847500"/>
          </a:xfrm>
          <a:prstGeom prst="rect">
            <a:avLst/>
          </a:prstGeom>
          <a:gradFill>
            <a:gsLst>
              <a:gs pos="0">
                <a:srgbClr val="882F7D"/>
              </a:gs>
              <a:gs pos="69000">
                <a:srgbClr val="501D4A"/>
              </a:gs>
              <a:gs pos="100000">
                <a:srgbClr val="501D4A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49">
              <a:solidFill>
                <a:srgbClr val="02344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3"/>
          <p:cNvPicPr preferRelativeResize="0"/>
          <p:nvPr/>
        </p:nvPicPr>
        <p:blipFill rotWithShape="1">
          <a:blip r:embed="rId2">
            <a:alphaModFix/>
          </a:blip>
          <a:srcRect b="18946" l="0" r="0" t="1245"/>
          <a:stretch/>
        </p:blipFill>
        <p:spPr>
          <a:xfrm>
            <a:off x="4197850" y="507151"/>
            <a:ext cx="3079350" cy="335505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"/>
          <p:cNvSpPr/>
          <p:nvPr/>
        </p:nvSpPr>
        <p:spPr>
          <a:xfrm rot="5400000">
            <a:off x="3352338" y="175088"/>
            <a:ext cx="1067725" cy="7773900"/>
          </a:xfrm>
          <a:prstGeom prst="flowChartInputOutpu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9512" y="2584225"/>
            <a:ext cx="673375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77200" y="2068100"/>
            <a:ext cx="232550" cy="23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9375" y="212124"/>
            <a:ext cx="232550" cy="23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/>
          <p:nvPr>
            <p:ph type="ctrTitle"/>
          </p:nvPr>
        </p:nvSpPr>
        <p:spPr>
          <a:xfrm>
            <a:off x="582930" y="3118106"/>
            <a:ext cx="66065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" type="subTitle"/>
          </p:nvPr>
        </p:nvSpPr>
        <p:spPr>
          <a:xfrm>
            <a:off x="1165860" y="5632706"/>
            <a:ext cx="54406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388620" y="2313433"/>
            <a:ext cx="33809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4002786" y="2313433"/>
            <a:ext cx="33809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758906" y="81341"/>
            <a:ext cx="0" cy="9861657"/>
          </a:xfrm>
          <a:custGeom>
            <a:rect b="b" l="l" r="r" t="t"/>
            <a:pathLst>
              <a:path extrusionOk="0" h="5379085" w="120000">
                <a:moveTo>
                  <a:pt x="0" y="537866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81320" y="11641"/>
            <a:ext cx="954009" cy="0"/>
          </a:xfrm>
          <a:custGeom>
            <a:rect b="b" l="l" r="r" t="t"/>
            <a:pathLst>
              <a:path extrusionOk="0" h="120000"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598444" y="116172"/>
            <a:ext cx="0" cy="9861657"/>
          </a:xfrm>
          <a:custGeom>
            <a:rect b="b" l="l" r="r" t="t"/>
            <a:pathLst>
              <a:path extrusionOk="0" h="5379085" w="120000">
                <a:moveTo>
                  <a:pt x="0" y="0"/>
                </a:moveTo>
                <a:lnTo>
                  <a:pt x="0" y="537866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6722779" y="10046759"/>
            <a:ext cx="954009" cy="0"/>
          </a:xfrm>
          <a:custGeom>
            <a:rect b="b" l="l" r="r" t="t"/>
            <a:pathLst>
              <a:path extrusionOk="0" h="120000"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7717453" y="11630"/>
            <a:ext cx="41831" cy="34925"/>
          </a:xfrm>
          <a:custGeom>
            <a:rect b="b" l="l" r="r" t="t"/>
            <a:pathLst>
              <a:path extrusionOk="0" h="19050" w="19685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6598445" y="11630"/>
            <a:ext cx="41831" cy="34925"/>
          </a:xfrm>
          <a:custGeom>
            <a:rect b="b" l="l" r="r" t="t"/>
            <a:pathLst>
              <a:path extrusionOk="0" h="19050" w="19685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6598445" y="10011917"/>
            <a:ext cx="41831" cy="34925"/>
          </a:xfrm>
          <a:custGeom>
            <a:rect b="b" l="l" r="r" t="t"/>
            <a:pathLst>
              <a:path extrusionOk="0" h="19050" w="19685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7717453" y="10011917"/>
            <a:ext cx="41831" cy="34925"/>
          </a:xfrm>
          <a:custGeom>
            <a:rect b="b" l="l" r="r" t="t"/>
            <a:pathLst>
              <a:path extrusionOk="0" h="19050" w="19685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7745413" y="92423"/>
            <a:ext cx="0" cy="4391236"/>
          </a:xfrm>
          <a:custGeom>
            <a:rect b="b" l="l" r="r" t="t"/>
            <a:pathLst>
              <a:path extrusionOk="0" h="2395220" w="120000">
                <a:moveTo>
                  <a:pt x="0" y="239491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2536000" y="23284"/>
            <a:ext cx="5089843" cy="0"/>
          </a:xfrm>
          <a:custGeom>
            <a:rect b="b" l="l" r="r" t="t"/>
            <a:pathLst>
              <a:path extrusionOk="0" h="120000"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2455863" y="127002"/>
            <a:ext cx="0" cy="4391236"/>
          </a:xfrm>
          <a:custGeom>
            <a:rect b="b" l="l" r="r" t="t"/>
            <a:pathLst>
              <a:path extrusionOk="0" h="2395220" w="120000">
                <a:moveTo>
                  <a:pt x="0" y="0"/>
                </a:moveTo>
                <a:lnTo>
                  <a:pt x="0" y="239491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2576074" y="4586816"/>
            <a:ext cx="5089843" cy="0"/>
          </a:xfrm>
          <a:custGeom>
            <a:rect b="b" l="l" r="r" t="t"/>
            <a:pathLst>
              <a:path extrusionOk="0" h="120000"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7705336" y="23279"/>
            <a:ext cx="40481" cy="34925"/>
          </a:xfrm>
          <a:custGeom>
            <a:rect b="b" l="l" r="r" t="t"/>
            <a:pathLst>
              <a:path extrusionOk="0" h="19050" w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455863" y="23279"/>
            <a:ext cx="40481" cy="34925"/>
          </a:xfrm>
          <a:custGeom>
            <a:rect b="b" l="l" r="r" t="t"/>
            <a:pathLst>
              <a:path extrusionOk="0" h="19050" w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2455863" y="4552235"/>
            <a:ext cx="40481" cy="34925"/>
          </a:xfrm>
          <a:custGeom>
            <a:rect b="b" l="l" r="r" t="t"/>
            <a:pathLst>
              <a:path extrusionOk="0" h="19050" w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7705336" y="4552235"/>
            <a:ext cx="40481" cy="34925"/>
          </a:xfrm>
          <a:custGeom>
            <a:rect b="b" l="l" r="r" t="t"/>
            <a:pathLst>
              <a:path extrusionOk="0" h="19050" w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" type="body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/>
          <p:nvPr/>
        </p:nvSpPr>
        <p:spPr>
          <a:xfrm>
            <a:off x="551375" y="865056"/>
            <a:ext cx="3475200" cy="19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Let ALEX ID help you be happier </a:t>
            </a:r>
            <a:br>
              <a:rPr b="1"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healthier with half the effort.</a:t>
            </a:r>
            <a:endParaRPr b="1" i="0" sz="3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551375" y="4178925"/>
            <a:ext cx="4971000" cy="5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be one of those people frantically scheduling doctor appointments in December. When you sign up for a free ALEX ID, you’ll get personalized reminders and recommendations all year long to help you get the most out of your employer’s benefits.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5334000" y="8705850"/>
            <a:ext cx="2012100" cy="993300"/>
          </a:xfrm>
          <a:prstGeom prst="rect">
            <a:avLst/>
          </a:prstGeom>
          <a:solidFill>
            <a:srgbClr val="D8D8D8">
              <a:alpha val="74117"/>
            </a:srgbClr>
          </a:soli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ock, sign&#10;&#10;Description automatically generated" id="69" name="Google Shape;6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1375" y="8779075"/>
            <a:ext cx="2105850" cy="9200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"/>
          <p:cNvSpPr/>
          <p:nvPr/>
        </p:nvSpPr>
        <p:spPr>
          <a:xfrm>
            <a:off x="6064514" y="7086600"/>
            <a:ext cx="1281600" cy="1266300"/>
          </a:xfrm>
          <a:prstGeom prst="rect">
            <a:avLst/>
          </a:prstGeom>
          <a:solidFill>
            <a:srgbClr val="D8D8D8">
              <a:alpha val="74117"/>
            </a:srgbClr>
          </a:soli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551375" y="5318157"/>
            <a:ext cx="1890000" cy="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lang="en-US" sz="1050">
                <a:latin typeface="Proxima Nova"/>
                <a:ea typeface="Proxima Nova"/>
                <a:cs typeface="Proxima Nova"/>
                <a:sym typeface="Proxima Nova"/>
              </a:rPr>
              <a:t>WITH AN ALEX ID, YOU GET: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551375" y="5583125"/>
            <a:ext cx="4658700" cy="21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7615" lvl="0" marL="30175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Unbiased, just-for-you advice. </a:t>
            </a: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 sends you texts and emails with personalized content tailored to your preferences.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5" lvl="0" marL="30175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Timely reminders to schedule preventive care.</a:t>
            </a: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reventive care is usually free (but super easy to forget). ALEX can send you the nudge you need.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5" lvl="0" marL="30175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digital friend with a memory like a trap. </a:t>
            </a: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 in with your ALEX ID before you talk to ALEX and he’ll remember all your choices to speed things up next time.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5" lvl="0" marL="30175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 that goes beyond your basic benefits. </a:t>
            </a: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 deeper on mental health support, financial wellness, telemedicine, and more.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5" lvl="0" marL="301752" marR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b="1"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confidentiality. </a:t>
            </a: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employer pays for ALEX, but has no access to any of your responses or data. 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551375" y="8063738"/>
            <a:ext cx="47826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your ALEX ID now at </a:t>
            </a:r>
            <a:r>
              <a:rPr b="1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&lt;sampleURL.com&gt;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2019-09-26T16:53:50Z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