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3657600" cy="548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80">
          <p15:clr>
            <a:srgbClr val="A4A3A4"/>
          </p15:clr>
        </p15:guide>
        <p15:guide id="2" pos="4590">
          <p15:clr>
            <a:srgbClr val="A4A3A4"/>
          </p15:clr>
        </p15:guide>
        <p15:guide id="3" pos="27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qTc0HR30yNoMSFxcLpDADGzrr+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27B279-3E74-2832-E99A-3953611D2989}" name="Elena Garcia" initials="EG" userId="S::elenagarcia@jellyvision.com::c54b0242-e9a8-48d8-a5cc-604cad098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3376" y="192"/>
      </p:cViewPr>
      <p:guideLst>
        <p:guide orient="horz" pos="5280"/>
        <p:guide pos="4590"/>
        <p:guide pos="272"/>
        <p:guide orient="horz" pos="1056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071688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0"/>
            <a:ext cx="7772400" cy="3862200"/>
          </a:xfrm>
          <a:prstGeom prst="rect">
            <a:avLst/>
          </a:prstGeom>
          <a:gradFill>
            <a:gsLst>
              <a:gs pos="0">
                <a:srgbClr val="73DFC1"/>
              </a:gs>
              <a:gs pos="56000">
                <a:srgbClr val="058467"/>
              </a:gs>
              <a:gs pos="100000">
                <a:srgbClr val="0365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9">
              <a:solidFill>
                <a:srgbClr val="02344A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625" y="2531051"/>
            <a:ext cx="993100" cy="9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 b="21060"/>
          <a:stretch/>
        </p:blipFill>
        <p:spPr>
          <a:xfrm>
            <a:off x="4197850" y="507151"/>
            <a:ext cx="3079351" cy="335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rot="5400000">
            <a:off x="3352338" y="175088"/>
            <a:ext cx="1067725" cy="777390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6350" y="301676"/>
            <a:ext cx="993100" cy="9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ctrTitle"/>
          </p:nvPr>
        </p:nvSpPr>
        <p:spPr>
          <a:xfrm>
            <a:off x="582930" y="3118106"/>
            <a:ext cx="6606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758906" y="81341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537866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81320" y="11641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448589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598444" y="116172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0"/>
                </a:moveTo>
                <a:lnTo>
                  <a:pt x="0" y="537866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722779" y="10046759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0" y="0"/>
                </a:moveTo>
                <a:lnTo>
                  <a:pt x="44858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717453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98445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98445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17453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745413" y="92423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239491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536000" y="23284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239491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455863" y="127002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0"/>
                </a:moveTo>
                <a:lnTo>
                  <a:pt x="0" y="239491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76074" y="4586816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0" y="0"/>
                </a:moveTo>
                <a:lnTo>
                  <a:pt x="2394915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05336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455863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455863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705336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551375" y="1000325"/>
            <a:ext cx="3475200" cy="1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beneficios brindan apoyo de la forma en que usted desea recibir apoyo.</a:t>
            </a:r>
            <a:endParaRPr sz="3000" b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51375" y="4178924"/>
            <a:ext cx="4971000" cy="85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600"/>
            </a:pPr>
            <a:r>
              <a:rPr lang="en-US" sz="13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tienes tiempo para pasar horas comparando meticulosamente los PDF de beneficios para tratar de detectar la diferencia entre los planes. </a:t>
            </a:r>
            <a:r>
              <a:rPr lang="en-US" sz="130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su lugar, acelera </a:t>
            </a:r>
            <a:r>
              <a:rPr lang="en-US" sz="13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30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proceso de toma de decisiones con una recomendación de ALEX Go.</a:t>
            </a:r>
            <a:endParaRPr sz="13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334000" y="8705850"/>
            <a:ext cx="2012100" cy="993300"/>
          </a:xfrm>
          <a:prstGeom prst="rect">
            <a:avLst/>
          </a:prstGeom>
          <a:solidFill>
            <a:srgbClr val="D8D8D8">
              <a:alpha val="74509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TU LOGOTIPO AQUÍ</a:t>
            </a:r>
            <a:endParaRPr sz="11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8" name="Google Shape;68;p1" descr="A picture containing text, clock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75" y="8779075"/>
            <a:ext cx="2105850" cy="9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6064514" y="7086600"/>
            <a:ext cx="1281600" cy="1266300"/>
          </a:xfrm>
          <a:prstGeom prst="rect">
            <a:avLst/>
          </a:prstGeom>
          <a:solidFill>
            <a:srgbClr val="D8D8D8">
              <a:alpha val="74509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CÓDIGO QR AQUÍ</a:t>
            </a:r>
            <a:endParaRPr sz="11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551375" y="5203107"/>
            <a:ext cx="1890000" cy="18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>
                <a:latin typeface="Calibri" panose="020F0502020204030204" pitchFamily="34" charset="0"/>
                <a:cs typeface="Calibri" panose="020F0502020204030204" pitchFamily="34" charset="0"/>
              </a:rPr>
              <a:t>CON ALEX GO PUEDES: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551375" y="5468062"/>
            <a:ext cx="5123400" cy="22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1752" marR="0" lvl="0" indent="-2376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Obtener asesoramiento personalizado sobre beneficios a tu propio ritmo con una experiencia basada en texto en inglés o español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Comparar tus planes con los planes de un miembro de la familia para averiguar qué opción te brinda la mejor cobertura al costo más bajo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Ahorrar dinero comparando los costos de los medicamentos recetados, pronosticando los ahorros de la HSA y más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6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Revisar resúmenes imparciales de los beneficios voluntarios, como la indemnización hospitalaria o la cobertura de enfermedades graves y accidentes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6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Acceder a soporte sobre la marcha con una experiencia que funciona igual de bien en tu computadora o en tu teléfono</a:t>
            </a:r>
            <a:endParaRPr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551375" y="7740838"/>
            <a:ext cx="4782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8571"/>
              </a:lnSpc>
              <a:buSzPts val="1500"/>
            </a:pPr>
            <a:r>
              <a:rPr lang="es-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¿Listo para ver lo que ALEX te sugiere? Vaya a &lt;muestraURL.com&gt;</a:t>
            </a:r>
            <a:endParaRPr sz="13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185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Fullinwider</cp:lastModifiedBy>
  <cp:revision>4</cp:revision>
  <dcterms:created xsi:type="dcterms:W3CDTF">2019-09-26T16:53:50Z</dcterms:created>
  <dcterms:modified xsi:type="dcterms:W3CDTF">2023-09-19T16:29:31Z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