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3657600" cy="548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roxima Nova" panose="0200050603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80">
          <p15:clr>
            <a:srgbClr val="A4A3A4"/>
          </p15:clr>
        </p15:guide>
        <p15:guide id="2" pos="4590">
          <p15:clr>
            <a:srgbClr val="A4A3A4"/>
          </p15:clr>
        </p15:guide>
        <p15:guide id="3" pos="27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QtXucHD8kdEOriHId5nMFgFZX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27B279-3E74-2832-E99A-3953611D2989}" name="Elena Garcia" initials="EG" userId="S::elenagarcia@jellyvision.com::c54b0242-e9a8-48d8-a5cc-604cad098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>
        <p:scale>
          <a:sx n="97" d="100"/>
          <a:sy n="97" d="100"/>
        </p:scale>
        <p:origin x="2496" y="144"/>
      </p:cViewPr>
      <p:guideLst>
        <p:guide orient="horz" pos="5280"/>
        <p:guide pos="4590"/>
        <p:guide pos="272"/>
        <p:guide orient="horz" pos="1056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8/10/relationships/authors" Target="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071688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5e94fcb36_0_59:notes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4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g225e94fcb3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10800000">
            <a:off x="0" y="0"/>
            <a:ext cx="7772400" cy="3862200"/>
          </a:xfrm>
          <a:prstGeom prst="rect">
            <a:avLst/>
          </a:prstGeom>
          <a:gradFill>
            <a:gsLst>
              <a:gs pos="0">
                <a:srgbClr val="053245"/>
              </a:gs>
              <a:gs pos="16000">
                <a:srgbClr val="053245"/>
              </a:gs>
              <a:gs pos="100000">
                <a:srgbClr val="4197BC"/>
              </a:gs>
            </a:gsLst>
            <a:lin ang="10801400" scaled="0"/>
          </a:gra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endParaRPr sz="2550" b="0" i="0" u="none" strike="noStrike" cap="none">
              <a:solidFill>
                <a:srgbClr val="02344A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5400000">
            <a:off x="3352338" y="-351062"/>
            <a:ext cx="1067725" cy="777390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1225" y="330750"/>
            <a:ext cx="4261176" cy="234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ctrTitle"/>
          </p:nvPr>
        </p:nvSpPr>
        <p:spPr>
          <a:xfrm>
            <a:off x="582930" y="3118106"/>
            <a:ext cx="6606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758906" y="81341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537866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81320" y="11641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448589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598444" y="116172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0"/>
                </a:moveTo>
                <a:lnTo>
                  <a:pt x="0" y="537866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722779" y="10046759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0" y="0"/>
                </a:moveTo>
                <a:lnTo>
                  <a:pt x="44858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717453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98445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98445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17453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745413" y="92423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239491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536000" y="23284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239491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455863" y="127002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0"/>
                </a:moveTo>
                <a:lnTo>
                  <a:pt x="0" y="239491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76074" y="4586816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0" y="0"/>
                </a:moveTo>
                <a:lnTo>
                  <a:pt x="2394915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05336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455863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455863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705336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5e94fcb36_0_59"/>
          <p:cNvSpPr txBox="1"/>
          <p:nvPr/>
        </p:nvSpPr>
        <p:spPr>
          <a:xfrm>
            <a:off x="567810" y="723950"/>
            <a:ext cx="38037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Haga mejores elecciones de beneficios con ALEX.</a:t>
            </a:r>
            <a:endParaRPr sz="3100" b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4" name="Google Shape;64;g225e94fcb36_0_59"/>
          <p:cNvSpPr txBox="1"/>
          <p:nvPr/>
        </p:nvSpPr>
        <p:spPr>
          <a:xfrm>
            <a:off x="567810" y="3724757"/>
            <a:ext cx="5118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Porque no debería necesitar un doctorado para elegir un plan de salud.</a:t>
            </a:r>
            <a:endParaRPr sz="13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5" name="Google Shape;65;g225e94fcb36_0_59"/>
          <p:cNvSpPr txBox="1"/>
          <p:nvPr/>
        </p:nvSpPr>
        <p:spPr>
          <a:xfrm>
            <a:off x="567810" y="4047512"/>
            <a:ext cx="48723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ALEX es una experiencia interactiva en línea diseñada para ayudarlo a tomar decisiones seguras sobre sus beneficios durante la inscripción. Solo responda algunas preguntas sobre sus preferencias y necesidades de atención médica, y ALEX puede mostrarle solo las opciones de planes que le brindan la mejor cobertura al costo más bajo.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6" name="Google Shape;66;g225e94fcb36_0_59"/>
          <p:cNvSpPr/>
          <p:nvPr/>
        </p:nvSpPr>
        <p:spPr>
          <a:xfrm>
            <a:off x="5334000" y="8705850"/>
            <a:ext cx="2012100" cy="993300"/>
          </a:xfrm>
          <a:prstGeom prst="rect">
            <a:avLst/>
          </a:prstGeom>
          <a:solidFill>
            <a:srgbClr val="D8D8D8">
              <a:alpha val="74510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TU LOGOTIPO AQUÍ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7" name="Google Shape;67;g225e94fcb36_0_59"/>
          <p:cNvSpPr/>
          <p:nvPr/>
        </p:nvSpPr>
        <p:spPr>
          <a:xfrm>
            <a:off x="4056321" y="8705850"/>
            <a:ext cx="1005300" cy="993300"/>
          </a:xfrm>
          <a:prstGeom prst="rect">
            <a:avLst/>
          </a:prstGeom>
          <a:solidFill>
            <a:srgbClr val="D8D8D8">
              <a:alpha val="74510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CÓDIGO QR AQUÍ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8" name="Google Shape;68;g225e94fcb36_0_59"/>
          <p:cNvSpPr txBox="1"/>
          <p:nvPr/>
        </p:nvSpPr>
        <p:spPr>
          <a:xfrm>
            <a:off x="567810" y="8338130"/>
            <a:ext cx="4782600" cy="2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Pruébelo ahora en &lt;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sampleURL.com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sz="12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69" name="Google Shape;69;g225e94fcb36_0_59"/>
          <p:cNvGrpSpPr/>
          <p:nvPr/>
        </p:nvGrpSpPr>
        <p:grpSpPr>
          <a:xfrm>
            <a:off x="567810" y="5306519"/>
            <a:ext cx="4782600" cy="749569"/>
            <a:chOff x="551375" y="5426213"/>
            <a:chExt cx="4782600" cy="749569"/>
          </a:xfrm>
        </p:grpSpPr>
        <p:sp>
          <p:nvSpPr>
            <p:cNvPr id="70" name="Google Shape;70;g225e94fcb36_0_59"/>
            <p:cNvSpPr txBox="1"/>
            <p:nvPr/>
          </p:nvSpPr>
          <p:spPr>
            <a:xfrm>
              <a:off x="551375" y="5426213"/>
              <a:ext cx="1890000" cy="185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dk1"/>
                  </a:solidFill>
                  <a:latin typeface="Calibri" panose="020F0502020204030204" pitchFamily="34" charset="0"/>
                  <a:ea typeface="Proxima Nova"/>
                  <a:cs typeface="Calibri" panose="020F0502020204030204" pitchFamily="34" charset="0"/>
                  <a:sym typeface="Proxima Nova"/>
                </a:rPr>
                <a:t>RÁPIDA Y AMISTOSA</a:t>
              </a:r>
              <a:endParaRPr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Google Shape;71;g225e94fcb36_0_59"/>
            <p:cNvSpPr txBox="1"/>
            <p:nvPr/>
          </p:nvSpPr>
          <p:spPr>
            <a:xfrm>
              <a:off x="551375" y="5649882"/>
              <a:ext cx="47826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Usar ALEX es como conversar con un amigo inteligente y divertido (que ha memorizado todos los documentos del plan de su empleador). En menos de 15 minutos, creará un plan de acción que puede usar para acelerar la inscripción.</a:t>
              </a:r>
              <a:endParaRPr sz="11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72" name="Google Shape;72;g225e94fcb36_0_59"/>
          <p:cNvGrpSpPr/>
          <p:nvPr/>
        </p:nvGrpSpPr>
        <p:grpSpPr>
          <a:xfrm>
            <a:off x="567810" y="6327576"/>
            <a:ext cx="4782600" cy="563868"/>
            <a:chOff x="567810" y="6511782"/>
            <a:chExt cx="4782600" cy="563868"/>
          </a:xfrm>
        </p:grpSpPr>
        <p:sp>
          <p:nvSpPr>
            <p:cNvPr id="73" name="Google Shape;73;g225e94fcb36_0_59"/>
            <p:cNvSpPr txBox="1"/>
            <p:nvPr/>
          </p:nvSpPr>
          <p:spPr>
            <a:xfrm>
              <a:off x="567810" y="6511782"/>
              <a:ext cx="1890000" cy="212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TOTALMENTE CONFIDENCIAL</a:t>
              </a:r>
              <a:endParaRPr lang="es-ES" sz="1050" b="1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endParaRPr>
            </a:p>
          </p:txBody>
        </p:sp>
        <p:sp>
          <p:nvSpPr>
            <p:cNvPr id="74" name="Google Shape;74;g225e94fcb36_0_59"/>
            <p:cNvSpPr txBox="1"/>
            <p:nvPr/>
          </p:nvSpPr>
          <p:spPr>
            <a:xfrm>
              <a:off x="567810" y="6735450"/>
              <a:ext cx="4782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ALEX está disponible para chatear en cualquier momento, de día o de noche, en el trabajo o en casa. Sus respuestas son totalmente privadas y no se compartirán con su empleador, por lo que puede explorar libremente.</a:t>
              </a:r>
              <a:endParaRPr sz="1000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endParaRPr>
            </a:p>
          </p:txBody>
        </p:sp>
      </p:grpSp>
      <p:grpSp>
        <p:nvGrpSpPr>
          <p:cNvPr id="75" name="Google Shape;75;g225e94fcb36_0_59"/>
          <p:cNvGrpSpPr/>
          <p:nvPr/>
        </p:nvGrpSpPr>
        <p:grpSpPr>
          <a:xfrm>
            <a:off x="567810" y="7242432"/>
            <a:ext cx="4782600" cy="749569"/>
            <a:chOff x="551375" y="5426213"/>
            <a:chExt cx="4782600" cy="749569"/>
          </a:xfrm>
        </p:grpSpPr>
        <p:sp>
          <p:nvSpPr>
            <p:cNvPr id="76" name="Google Shape;76;g225e94fcb36_0_59"/>
            <p:cNvSpPr txBox="1"/>
            <p:nvPr/>
          </p:nvSpPr>
          <p:spPr>
            <a:xfrm>
              <a:off x="551375" y="5426213"/>
              <a:ext cx="1890000" cy="194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MÁS INTELIGENTE QUE NUNCA</a:t>
              </a:r>
              <a:endParaRPr sz="1100" b="1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endParaRPr>
            </a:p>
          </p:txBody>
        </p:sp>
        <p:sp>
          <p:nvSpPr>
            <p:cNvPr id="77" name="Google Shape;77;g225e94fcb36_0_59"/>
            <p:cNvSpPr txBox="1"/>
            <p:nvPr/>
          </p:nvSpPr>
          <p:spPr>
            <a:xfrm>
              <a:off x="551375" y="5649882"/>
              <a:ext cx="47826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ALEX tiene un nuevo motor para tomar decisiones bajo el capó que aprovecha el poder de la IA para analizar sus respuestas y asegurarse de que los planes sugeridos se ajusten a su tolerancia al riesgo, situación financiera y que se haya demostrado que funcionan para otras personas como usted.</a:t>
              </a:r>
              <a:endParaRPr sz="1100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endParaRPr>
            </a:p>
          </p:txBody>
        </p:sp>
      </p:grpSp>
      <p:sp>
        <p:nvSpPr>
          <p:cNvPr id="78" name="Google Shape;78;g225e94fcb36_0_59"/>
          <p:cNvSpPr txBox="1"/>
          <p:nvPr/>
        </p:nvSpPr>
        <p:spPr>
          <a:xfrm>
            <a:off x="5806210" y="4443263"/>
            <a:ext cx="10485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dicen que ALEX les dio una mejor comprensión de sus beneficios</a:t>
            </a:r>
            <a:endParaRPr sz="1000" dirty="0">
              <a:solidFill>
                <a:srgbClr val="2F2F52"/>
              </a:solidFill>
              <a:latin typeface="Calibri" panose="020F0502020204030204" pitchFamily="34" charset="0"/>
              <a:ea typeface="Proxima Nova Semibold"/>
              <a:cs typeface="Calibri" panose="020F0502020204030204" pitchFamily="34" charset="0"/>
              <a:sym typeface="Proxima Nova Semibold"/>
            </a:endParaRPr>
          </a:p>
        </p:txBody>
      </p:sp>
      <p:sp>
        <p:nvSpPr>
          <p:cNvPr id="79" name="Google Shape;79;g225e94fcb36_0_59"/>
          <p:cNvSpPr txBox="1"/>
          <p:nvPr/>
        </p:nvSpPr>
        <p:spPr>
          <a:xfrm>
            <a:off x="5806210" y="3724773"/>
            <a:ext cx="12624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0B82B5"/>
                </a:solidFill>
                <a:latin typeface="Proxima Nova"/>
                <a:ea typeface="Proxima Nova"/>
                <a:cs typeface="Proxima Nova"/>
                <a:sym typeface="Proxima Nova"/>
              </a:rPr>
              <a:t>86%</a:t>
            </a:r>
            <a:r>
              <a:rPr lang="en-US" sz="1000" b="1" dirty="0">
                <a:solidFill>
                  <a:srgbClr val="0B82B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B82B5"/>
                </a:solidFill>
                <a:latin typeface="Proxima Nova"/>
                <a:ea typeface="Proxima Nova"/>
                <a:cs typeface="Proxima Nova"/>
                <a:sym typeface="Proxima Nova"/>
              </a:rPr>
              <a:t>DE LOS EMPLEADOS</a:t>
            </a:r>
            <a:endParaRPr sz="900" b="1" dirty="0">
              <a:solidFill>
                <a:srgbClr val="0B82B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g225e94fcb36_0_59"/>
          <p:cNvSpPr txBox="1"/>
          <p:nvPr/>
        </p:nvSpPr>
        <p:spPr>
          <a:xfrm>
            <a:off x="5806210" y="6352261"/>
            <a:ext cx="12624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más en sus HSA que el promedio nacional</a:t>
            </a:r>
            <a:endParaRPr sz="1000" dirty="0">
              <a:solidFill>
                <a:srgbClr val="2F2F52"/>
              </a:solidFill>
              <a:latin typeface="Calibri" panose="020F0502020204030204" pitchFamily="34" charset="0"/>
              <a:ea typeface="Proxima Nova Semibold"/>
              <a:cs typeface="Calibri" panose="020F0502020204030204" pitchFamily="34" charset="0"/>
              <a:sym typeface="Proxima Nova Semibold"/>
            </a:endParaRPr>
          </a:p>
        </p:txBody>
      </p:sp>
      <p:sp>
        <p:nvSpPr>
          <p:cNvPr id="81" name="Google Shape;81;g225e94fcb36_0_59"/>
          <p:cNvSpPr txBox="1"/>
          <p:nvPr/>
        </p:nvSpPr>
        <p:spPr>
          <a:xfrm>
            <a:off x="5806210" y="5422463"/>
            <a:ext cx="12624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dirty="0">
                <a:solidFill>
                  <a:srgbClr val="0B82B5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EMPLEADOS QUE HABLAN CON ALEX AHORRAN</a:t>
            </a:r>
          </a:p>
        </p:txBody>
      </p:sp>
      <p:sp>
        <p:nvSpPr>
          <p:cNvPr id="82" name="Google Shape;82;g225e94fcb36_0_59"/>
          <p:cNvSpPr txBox="1"/>
          <p:nvPr/>
        </p:nvSpPr>
        <p:spPr>
          <a:xfrm>
            <a:off x="5806210" y="5898656"/>
            <a:ext cx="10485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B82B5"/>
                </a:solidFill>
                <a:latin typeface="Proxima Nova"/>
                <a:ea typeface="Proxima Nova"/>
                <a:cs typeface="Proxima Nova"/>
                <a:sym typeface="Proxima Nova"/>
              </a:rPr>
              <a:t>31%</a:t>
            </a:r>
            <a:endParaRPr sz="1000" b="1">
              <a:solidFill>
                <a:srgbClr val="0B82B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g225e94fcb36_0_59"/>
          <p:cNvSpPr txBox="1"/>
          <p:nvPr/>
        </p:nvSpPr>
        <p:spPr>
          <a:xfrm>
            <a:off x="5806199" y="7359952"/>
            <a:ext cx="13875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más en sus 401(k)s que el promedio nacional</a:t>
            </a:r>
            <a:endParaRPr sz="1000" dirty="0">
              <a:solidFill>
                <a:srgbClr val="2F2F52"/>
              </a:solidFill>
              <a:latin typeface="Calibri" panose="020F0502020204030204" pitchFamily="34" charset="0"/>
              <a:ea typeface="Proxima Nova Semibold"/>
              <a:cs typeface="Calibri" panose="020F0502020204030204" pitchFamily="34" charset="0"/>
              <a:sym typeface="Proxima Nova Semibold"/>
            </a:endParaRPr>
          </a:p>
        </p:txBody>
      </p:sp>
      <p:sp>
        <p:nvSpPr>
          <p:cNvPr id="84" name="Google Shape;84;g225e94fcb36_0_59"/>
          <p:cNvSpPr txBox="1"/>
          <p:nvPr/>
        </p:nvSpPr>
        <p:spPr>
          <a:xfrm>
            <a:off x="5806210" y="6906364"/>
            <a:ext cx="10485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0B82B5"/>
                </a:solidFill>
                <a:latin typeface="Proxima Nova"/>
                <a:ea typeface="Proxima Nova"/>
                <a:cs typeface="Proxima Nova"/>
                <a:sym typeface="Proxima Nova"/>
              </a:rPr>
              <a:t>18%</a:t>
            </a:r>
            <a:endParaRPr sz="1000" b="1" dirty="0">
              <a:solidFill>
                <a:srgbClr val="0B82B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g225e94fcb36_0_59" descr="A picture containing text, clock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75" y="8980650"/>
            <a:ext cx="1644489" cy="7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281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Proxima Nova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Fullinwider</cp:lastModifiedBy>
  <cp:revision>3</cp:revision>
  <dcterms:created xsi:type="dcterms:W3CDTF">2019-09-26T16:53:50Z</dcterms:created>
  <dcterms:modified xsi:type="dcterms:W3CDTF">2023-09-19T15:30:27Z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